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Times New Roman Bold" panose="020B0604020202020204" charset="0"/>
      <p:regular r:id="rId19"/>
    </p:embeddedFont>
    <p:embeddedFont>
      <p:font typeface="Times New Roman Bold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humansintheloop/teeth-segmentation-on-dental-x-ray-images/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mc.ncbi.nlm.nih.gov/articles/PMC10027281" TargetMode="External"/><Relationship Id="rId4" Type="http://schemas.openxmlformats.org/officeDocument/2006/relationships/hyperlink" Target="https://imarticus.org/blog/gan-architectures-for-image-genera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0171" y="3026191"/>
            <a:ext cx="17528289" cy="435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DENTAL </a:t>
            </a:r>
          </a:p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</a:t>
            </a:r>
          </a:p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GENERATION AND SEGMENTATION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264316" y="-514350"/>
            <a:ext cx="8764145" cy="3086100"/>
            <a:chOff x="0" y="0"/>
            <a:chExt cx="2308252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8252" cy="812800"/>
            </a:xfrm>
            <a:custGeom>
              <a:avLst/>
              <a:gdLst/>
              <a:ahLst/>
              <a:cxnLst/>
              <a:rect l="l" t="t" r="r" b="b"/>
              <a:pathLst>
                <a:path w="2308252" h="812800">
                  <a:moveTo>
                    <a:pt x="0" y="0"/>
                  </a:moveTo>
                  <a:lnTo>
                    <a:pt x="2308252" y="0"/>
                  </a:lnTo>
                  <a:lnTo>
                    <a:pt x="23082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308252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ARTIFICIAL INTELLIGENCE AND ROBOTICS  2024/2025 </a:t>
              </a:r>
            </a:p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COMPUTER VISION PROJECT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868092"/>
            <a:ext cx="16230600" cy="64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r>
              <a:rPr lang="en-US" sz="3399" u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ROBERTO PASSANTE (1897160), GIORGIO DE SANTIS (1921727)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22253" y="1631094"/>
            <a:ext cx="782848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sz="99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MODELS</a:t>
            </a:r>
          </a:p>
        </p:txBody>
      </p:sp>
      <p:sp>
        <p:nvSpPr>
          <p:cNvPr id="4" name="AutoShape 4"/>
          <p:cNvSpPr/>
          <p:nvPr/>
        </p:nvSpPr>
        <p:spPr>
          <a:xfrm>
            <a:off x="12550740" y="3364644"/>
            <a:ext cx="2167979" cy="11010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flipH="1">
            <a:off x="3111561" y="3364644"/>
            <a:ext cx="1610692" cy="110104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TextBox 6"/>
          <p:cNvSpPr txBox="1"/>
          <p:nvPr/>
        </p:nvSpPr>
        <p:spPr>
          <a:xfrm>
            <a:off x="1708730" y="4745602"/>
            <a:ext cx="4167067" cy="159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MobileNetV2</a:t>
            </a:r>
          </a:p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(baseline)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58650" y="4745602"/>
            <a:ext cx="5520620" cy="233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TransUNet</a:t>
            </a:r>
          </a:p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(U-Net + Transformer)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891894" y="1673618"/>
            <a:ext cx="7489204" cy="1585750"/>
            <a:chOff x="0" y="0"/>
            <a:chExt cx="1972465" cy="4176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2465" cy="417646"/>
            </a:xfrm>
            <a:custGeom>
              <a:avLst/>
              <a:gdLst/>
              <a:ahLst/>
              <a:cxnLst/>
              <a:rect l="l" t="t" r="r" b="b"/>
              <a:pathLst>
                <a:path w="1972465" h="417646">
                  <a:moveTo>
                    <a:pt x="52721" y="0"/>
                  </a:moveTo>
                  <a:lnTo>
                    <a:pt x="1919744" y="0"/>
                  </a:lnTo>
                  <a:cubicBezTo>
                    <a:pt x="1933727" y="0"/>
                    <a:pt x="1947137" y="5555"/>
                    <a:pt x="1957024" y="15442"/>
                  </a:cubicBezTo>
                  <a:cubicBezTo>
                    <a:pt x="1966911" y="25329"/>
                    <a:pt x="1972465" y="38738"/>
                    <a:pt x="1972465" y="52721"/>
                  </a:cubicBezTo>
                  <a:lnTo>
                    <a:pt x="1972465" y="364925"/>
                  </a:lnTo>
                  <a:cubicBezTo>
                    <a:pt x="1972465" y="378908"/>
                    <a:pt x="1966911" y="392317"/>
                    <a:pt x="1957024" y="402204"/>
                  </a:cubicBezTo>
                  <a:cubicBezTo>
                    <a:pt x="1947137" y="412092"/>
                    <a:pt x="1933727" y="417646"/>
                    <a:pt x="1919744" y="417646"/>
                  </a:cubicBezTo>
                  <a:lnTo>
                    <a:pt x="52721" y="417646"/>
                  </a:lnTo>
                  <a:cubicBezTo>
                    <a:pt x="38738" y="417646"/>
                    <a:pt x="25329" y="412092"/>
                    <a:pt x="15442" y="402204"/>
                  </a:cubicBezTo>
                  <a:cubicBezTo>
                    <a:pt x="5555" y="392317"/>
                    <a:pt x="0" y="378908"/>
                    <a:pt x="0" y="364925"/>
                  </a:cubicBezTo>
                  <a:lnTo>
                    <a:pt x="0" y="52721"/>
                  </a:lnTo>
                  <a:cubicBezTo>
                    <a:pt x="0" y="38738"/>
                    <a:pt x="5555" y="25329"/>
                    <a:pt x="15442" y="15442"/>
                  </a:cubicBezTo>
                  <a:cubicBezTo>
                    <a:pt x="25329" y="5555"/>
                    <a:pt x="38738" y="0"/>
                    <a:pt x="527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0"/>
              <a:ext cx="1972465" cy="798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815486" y="2878878"/>
            <a:ext cx="2886508" cy="288650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011765" y="3549061"/>
            <a:ext cx="2493950" cy="140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4"/>
              </a:lnSpc>
            </a:pPr>
            <a:r>
              <a:rPr lang="en-US" sz="8311">
                <a:solidFill>
                  <a:srgbClr val="A6BC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14429" y="412114"/>
            <a:ext cx="790105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sz="99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METRICS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07911" y="401021"/>
            <a:ext cx="7314094" cy="1624327"/>
            <a:chOff x="0" y="0"/>
            <a:chExt cx="1926346" cy="4278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6346" cy="427806"/>
            </a:xfrm>
            <a:custGeom>
              <a:avLst/>
              <a:gdLst/>
              <a:ahLst/>
              <a:cxnLst/>
              <a:rect l="l" t="t" r="r" b="b"/>
              <a:pathLst>
                <a:path w="1926346" h="427806">
                  <a:moveTo>
                    <a:pt x="53983" y="0"/>
                  </a:moveTo>
                  <a:lnTo>
                    <a:pt x="1872363" y="0"/>
                  </a:lnTo>
                  <a:cubicBezTo>
                    <a:pt x="1902177" y="0"/>
                    <a:pt x="1926346" y="24169"/>
                    <a:pt x="1926346" y="53983"/>
                  </a:cubicBezTo>
                  <a:lnTo>
                    <a:pt x="1926346" y="373823"/>
                  </a:lnTo>
                  <a:cubicBezTo>
                    <a:pt x="1926346" y="403637"/>
                    <a:pt x="1902177" y="427806"/>
                    <a:pt x="1872363" y="427806"/>
                  </a:cubicBezTo>
                  <a:lnTo>
                    <a:pt x="53983" y="427806"/>
                  </a:lnTo>
                  <a:cubicBezTo>
                    <a:pt x="24169" y="427806"/>
                    <a:pt x="0" y="403637"/>
                    <a:pt x="0" y="373823"/>
                  </a:cubicBezTo>
                  <a:lnTo>
                    <a:pt x="0" y="53983"/>
                  </a:lnTo>
                  <a:cubicBezTo>
                    <a:pt x="0" y="24169"/>
                    <a:pt x="24169" y="0"/>
                    <a:pt x="53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0"/>
              <a:ext cx="1926346" cy="808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39400" y="2878878"/>
            <a:ext cx="2886508" cy="288650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35679" y="3549061"/>
            <a:ext cx="2493950" cy="1403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4"/>
              </a:lnSpc>
            </a:pPr>
            <a:r>
              <a:rPr lang="en-US" sz="8311">
                <a:solidFill>
                  <a:srgbClr val="A6BC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8106" y="5743570"/>
            <a:ext cx="4889095" cy="516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3068">
                <a:solidFill>
                  <a:srgbClr val="6AD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Intersection over Union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8106" y="6926624"/>
            <a:ext cx="15611787" cy="6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777" lvl="1" indent="-419889" algn="l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 on 33 classes (32 teeth + background) and average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8106" y="7764872"/>
            <a:ext cx="13843300" cy="6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777" lvl="1" indent="-419889" algn="l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of all dataset images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8106" y="8605305"/>
            <a:ext cx="14896063" cy="65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9777" lvl="1" indent="-419889" algn="l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comparation between metrics computed with the 2 models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238909" y="290512"/>
            <a:ext cx="18526909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4"/>
              </a:lnSpc>
            </a:pPr>
            <a:r>
              <a:rPr lang="en-US" sz="74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 IMAGES EVALUATION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03315" y="461962"/>
            <a:ext cx="3144749" cy="883376"/>
            <a:chOff x="0" y="0"/>
            <a:chExt cx="828247" cy="232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8247" cy="232659"/>
            </a:xfrm>
            <a:custGeom>
              <a:avLst/>
              <a:gdLst/>
              <a:ahLst/>
              <a:cxnLst/>
              <a:rect l="l" t="t" r="r" b="b"/>
              <a:pathLst>
                <a:path w="828247" h="232659">
                  <a:moveTo>
                    <a:pt x="116329" y="0"/>
                  </a:moveTo>
                  <a:lnTo>
                    <a:pt x="711917" y="0"/>
                  </a:lnTo>
                  <a:cubicBezTo>
                    <a:pt x="742770" y="0"/>
                    <a:pt x="772359" y="12256"/>
                    <a:pt x="794175" y="34072"/>
                  </a:cubicBezTo>
                  <a:cubicBezTo>
                    <a:pt x="815991" y="55888"/>
                    <a:pt x="828247" y="85477"/>
                    <a:pt x="828247" y="116329"/>
                  </a:cubicBezTo>
                  <a:lnTo>
                    <a:pt x="828247" y="116329"/>
                  </a:lnTo>
                  <a:cubicBezTo>
                    <a:pt x="828247" y="180576"/>
                    <a:pt x="776164" y="232659"/>
                    <a:pt x="711917" y="232659"/>
                  </a:cubicBezTo>
                  <a:lnTo>
                    <a:pt x="116329" y="232659"/>
                  </a:lnTo>
                  <a:cubicBezTo>
                    <a:pt x="85477" y="232659"/>
                    <a:pt x="55888" y="220403"/>
                    <a:pt x="34072" y="198587"/>
                  </a:cubicBezTo>
                  <a:cubicBezTo>
                    <a:pt x="12256" y="176771"/>
                    <a:pt x="0" y="147182"/>
                    <a:pt x="0" y="116329"/>
                  </a:cubicBezTo>
                  <a:lnTo>
                    <a:pt x="0" y="116329"/>
                  </a:lnTo>
                  <a:cubicBezTo>
                    <a:pt x="0" y="85477"/>
                    <a:pt x="12256" y="55888"/>
                    <a:pt x="34072" y="34072"/>
                  </a:cubicBezTo>
                  <a:cubicBezTo>
                    <a:pt x="55888" y="12256"/>
                    <a:pt x="85477" y="0"/>
                    <a:pt x="1163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828247" cy="327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50526" y="1654369"/>
            <a:ext cx="15082596" cy="6978263"/>
          </a:xfrm>
          <a:custGeom>
            <a:avLst/>
            <a:gdLst/>
            <a:ahLst/>
            <a:cxnLst/>
            <a:rect l="l" t="t" r="r" b="b"/>
            <a:pathLst>
              <a:path w="15082596" h="6978263">
                <a:moveTo>
                  <a:pt x="0" y="0"/>
                </a:moveTo>
                <a:lnTo>
                  <a:pt x="15082595" y="0"/>
                </a:lnTo>
                <a:lnTo>
                  <a:pt x="15082595" y="6978262"/>
                </a:lnTo>
                <a:lnTo>
                  <a:pt x="0" y="697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6" r="-810" b="-249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24704" y="8685966"/>
            <a:ext cx="10132439" cy="572334"/>
          </a:xfrm>
          <a:custGeom>
            <a:avLst/>
            <a:gdLst/>
            <a:ahLst/>
            <a:cxnLst/>
            <a:rect l="l" t="t" r="r" b="b"/>
            <a:pathLst>
              <a:path w="10132439" h="572334">
                <a:moveTo>
                  <a:pt x="0" y="0"/>
                </a:moveTo>
                <a:lnTo>
                  <a:pt x="10132439" y="0"/>
                </a:lnTo>
                <a:lnTo>
                  <a:pt x="10132439" y="572334"/>
                </a:lnTo>
                <a:lnTo>
                  <a:pt x="0" y="572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85750"/>
            <a:ext cx="18288000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7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SYNTHETIC IMAGES EVALUATION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9422" y="457200"/>
            <a:ext cx="6127352" cy="911951"/>
            <a:chOff x="0" y="0"/>
            <a:chExt cx="1613788" cy="2401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3788" cy="240185"/>
            </a:xfrm>
            <a:custGeom>
              <a:avLst/>
              <a:gdLst/>
              <a:ahLst/>
              <a:cxnLst/>
              <a:rect l="l" t="t" r="r" b="b"/>
              <a:pathLst>
                <a:path w="1613788" h="240185">
                  <a:moveTo>
                    <a:pt x="64439" y="0"/>
                  </a:moveTo>
                  <a:lnTo>
                    <a:pt x="1549350" y="0"/>
                  </a:lnTo>
                  <a:cubicBezTo>
                    <a:pt x="1566440" y="0"/>
                    <a:pt x="1582830" y="6789"/>
                    <a:pt x="1594915" y="18874"/>
                  </a:cubicBezTo>
                  <a:cubicBezTo>
                    <a:pt x="1606999" y="30958"/>
                    <a:pt x="1613788" y="47348"/>
                    <a:pt x="1613788" y="64439"/>
                  </a:cubicBezTo>
                  <a:lnTo>
                    <a:pt x="1613788" y="175746"/>
                  </a:lnTo>
                  <a:cubicBezTo>
                    <a:pt x="1613788" y="192836"/>
                    <a:pt x="1606999" y="209226"/>
                    <a:pt x="1594915" y="221311"/>
                  </a:cubicBezTo>
                  <a:cubicBezTo>
                    <a:pt x="1582830" y="233396"/>
                    <a:pt x="1566440" y="240185"/>
                    <a:pt x="1549350" y="240185"/>
                  </a:cubicBezTo>
                  <a:lnTo>
                    <a:pt x="64439" y="240185"/>
                  </a:lnTo>
                  <a:cubicBezTo>
                    <a:pt x="47348" y="240185"/>
                    <a:pt x="30958" y="233396"/>
                    <a:pt x="18874" y="221311"/>
                  </a:cubicBezTo>
                  <a:cubicBezTo>
                    <a:pt x="6789" y="209226"/>
                    <a:pt x="0" y="192836"/>
                    <a:pt x="0" y="175746"/>
                  </a:cubicBezTo>
                  <a:lnTo>
                    <a:pt x="0" y="64439"/>
                  </a:lnTo>
                  <a:cubicBezTo>
                    <a:pt x="0" y="47348"/>
                    <a:pt x="6789" y="30958"/>
                    <a:pt x="18874" y="18874"/>
                  </a:cubicBezTo>
                  <a:cubicBezTo>
                    <a:pt x="30958" y="6789"/>
                    <a:pt x="47348" y="0"/>
                    <a:pt x="644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1613788" cy="335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09512" y="1789762"/>
            <a:ext cx="15068977" cy="6969402"/>
          </a:xfrm>
          <a:custGeom>
            <a:avLst/>
            <a:gdLst/>
            <a:ahLst/>
            <a:cxnLst/>
            <a:rect l="l" t="t" r="r" b="b"/>
            <a:pathLst>
              <a:path w="15068977" h="6969402">
                <a:moveTo>
                  <a:pt x="0" y="0"/>
                </a:moveTo>
                <a:lnTo>
                  <a:pt x="15068976" y="0"/>
                </a:lnTo>
                <a:lnTo>
                  <a:pt x="15068976" y="6969402"/>
                </a:lnTo>
                <a:lnTo>
                  <a:pt x="0" y="696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301425" y="8759164"/>
            <a:ext cx="11685149" cy="499136"/>
          </a:xfrm>
          <a:custGeom>
            <a:avLst/>
            <a:gdLst/>
            <a:ahLst/>
            <a:cxnLst/>
            <a:rect l="l" t="t" r="r" b="b"/>
            <a:pathLst>
              <a:path w="11685149" h="499136">
                <a:moveTo>
                  <a:pt x="0" y="0"/>
                </a:moveTo>
                <a:lnTo>
                  <a:pt x="11685150" y="0"/>
                </a:lnTo>
                <a:lnTo>
                  <a:pt x="11685150" y="499136"/>
                </a:lnTo>
                <a:lnTo>
                  <a:pt x="0" y="499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40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1776" y="159476"/>
            <a:ext cx="15724447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75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MIX IMAGES EVALUATION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432165" y="330926"/>
            <a:ext cx="2401752" cy="902426"/>
            <a:chOff x="0" y="0"/>
            <a:chExt cx="632560" cy="2376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2560" cy="237676"/>
            </a:xfrm>
            <a:custGeom>
              <a:avLst/>
              <a:gdLst/>
              <a:ahLst/>
              <a:cxnLst/>
              <a:rect l="l" t="t" r="r" b="b"/>
              <a:pathLst>
                <a:path w="632560" h="237676">
                  <a:moveTo>
                    <a:pt x="118838" y="0"/>
                  </a:moveTo>
                  <a:lnTo>
                    <a:pt x="513722" y="0"/>
                  </a:lnTo>
                  <a:cubicBezTo>
                    <a:pt x="579355" y="0"/>
                    <a:pt x="632560" y="53206"/>
                    <a:pt x="632560" y="118838"/>
                  </a:cubicBezTo>
                  <a:lnTo>
                    <a:pt x="632560" y="118838"/>
                  </a:lnTo>
                  <a:cubicBezTo>
                    <a:pt x="632560" y="184470"/>
                    <a:pt x="579355" y="237676"/>
                    <a:pt x="513722" y="237676"/>
                  </a:cubicBezTo>
                  <a:lnTo>
                    <a:pt x="118838" y="237676"/>
                  </a:lnTo>
                  <a:cubicBezTo>
                    <a:pt x="53206" y="237676"/>
                    <a:pt x="0" y="184470"/>
                    <a:pt x="0" y="118838"/>
                  </a:cubicBezTo>
                  <a:lnTo>
                    <a:pt x="0" y="118838"/>
                  </a:lnTo>
                  <a:cubicBezTo>
                    <a:pt x="0" y="53206"/>
                    <a:pt x="53206" y="0"/>
                    <a:pt x="118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632560" cy="332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32165" y="1570194"/>
            <a:ext cx="12917517" cy="6013492"/>
          </a:xfrm>
          <a:custGeom>
            <a:avLst/>
            <a:gdLst/>
            <a:ahLst/>
            <a:cxnLst/>
            <a:rect l="l" t="t" r="r" b="b"/>
            <a:pathLst>
              <a:path w="12917517" h="6013492">
                <a:moveTo>
                  <a:pt x="0" y="0"/>
                </a:moveTo>
                <a:lnTo>
                  <a:pt x="12917517" y="0"/>
                </a:lnTo>
                <a:lnTo>
                  <a:pt x="12917517" y="6013492"/>
                </a:lnTo>
                <a:lnTo>
                  <a:pt x="0" y="601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0" b="-48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4572" y="7583686"/>
            <a:ext cx="5587976" cy="2248339"/>
          </a:xfrm>
          <a:custGeom>
            <a:avLst/>
            <a:gdLst/>
            <a:ahLst/>
            <a:cxnLst/>
            <a:rect l="l" t="t" r="r" b="b"/>
            <a:pathLst>
              <a:path w="5587976" h="2248339">
                <a:moveTo>
                  <a:pt x="0" y="0"/>
                </a:moveTo>
                <a:lnTo>
                  <a:pt x="5587976" y="0"/>
                </a:lnTo>
                <a:lnTo>
                  <a:pt x="5587976" y="2248339"/>
                </a:lnTo>
                <a:lnTo>
                  <a:pt x="0" y="224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852548" y="8421960"/>
            <a:ext cx="10186349" cy="571791"/>
          </a:xfrm>
          <a:custGeom>
            <a:avLst/>
            <a:gdLst/>
            <a:ahLst/>
            <a:cxnLst/>
            <a:rect l="l" t="t" r="r" b="b"/>
            <a:pathLst>
              <a:path w="10186349" h="571791">
                <a:moveTo>
                  <a:pt x="0" y="0"/>
                </a:moveTo>
                <a:lnTo>
                  <a:pt x="10186349" y="0"/>
                </a:lnTo>
                <a:lnTo>
                  <a:pt x="10186349" y="571791"/>
                </a:lnTo>
                <a:lnTo>
                  <a:pt x="0" y="571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1808547"/>
            <a:ext cx="18288000" cy="744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1327" lvl="1" indent="-505663" algn="l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heavier models for segmentation task</a:t>
            </a:r>
          </a:p>
          <a:p>
            <a:pPr algn="l">
              <a:lnSpc>
                <a:spcPts val="5761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1327" lvl="1" indent="-505663" algn="l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advanced GAN architectures </a:t>
            </a:r>
          </a:p>
          <a:p>
            <a:pPr algn="l">
              <a:lnSpc>
                <a:spcPts val="4162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62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62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1327" lvl="1" indent="-505663" algn="l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data augmentation strategies </a:t>
            </a:r>
          </a:p>
          <a:p>
            <a:pPr algn="l">
              <a:lnSpc>
                <a:spcPts val="5761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761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761"/>
              </a:lnSpc>
            </a:pPr>
            <a:endParaRPr lang="en-US" sz="4684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1327" lvl="1" indent="-505663" algn="l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mix strategies combinations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69283"/>
            <a:ext cx="2345382" cy="12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CycleGAN</a:t>
            </a:r>
          </a:p>
          <a:p>
            <a:pPr marL="604519" lvl="1" indent="-302260" algn="ctr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</a:p>
          <a:p>
            <a:pPr marL="604519" lvl="1" indent="-302260" algn="ctr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Pix2PixHD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465129"/>
            <a:ext cx="5486102" cy="128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elastic deformations</a:t>
            </a:r>
          </a:p>
          <a:p>
            <a:pPr marL="604519" lvl="1" indent="-302260" algn="l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rotations and scaling</a:t>
            </a:r>
          </a:p>
          <a:p>
            <a:pPr marL="604519" lvl="1" indent="-302260" algn="l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contrast/brightness adjustments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178" y="114401"/>
            <a:ext cx="15724447" cy="179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0"/>
              </a:lnSpc>
            </a:pPr>
            <a:r>
              <a:rPr lang="en-US" sz="1034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WORKS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41727" y="343001"/>
            <a:ext cx="11273350" cy="1234750"/>
            <a:chOff x="0" y="0"/>
            <a:chExt cx="2969113" cy="3252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69113" cy="325202"/>
            </a:xfrm>
            <a:custGeom>
              <a:avLst/>
              <a:gdLst/>
              <a:ahLst/>
              <a:cxnLst/>
              <a:rect l="l" t="t" r="r" b="b"/>
              <a:pathLst>
                <a:path w="2969113" h="325202">
                  <a:moveTo>
                    <a:pt x="35024" y="0"/>
                  </a:moveTo>
                  <a:lnTo>
                    <a:pt x="2934089" y="0"/>
                  </a:lnTo>
                  <a:cubicBezTo>
                    <a:pt x="2943378" y="0"/>
                    <a:pt x="2952286" y="3690"/>
                    <a:pt x="2958854" y="10258"/>
                  </a:cubicBezTo>
                  <a:cubicBezTo>
                    <a:pt x="2965423" y="16827"/>
                    <a:pt x="2969113" y="25735"/>
                    <a:pt x="2969113" y="35024"/>
                  </a:cubicBezTo>
                  <a:lnTo>
                    <a:pt x="2969113" y="290178"/>
                  </a:lnTo>
                  <a:cubicBezTo>
                    <a:pt x="2969113" y="299467"/>
                    <a:pt x="2965423" y="308375"/>
                    <a:pt x="2958854" y="314943"/>
                  </a:cubicBezTo>
                  <a:cubicBezTo>
                    <a:pt x="2952286" y="321512"/>
                    <a:pt x="2943378" y="325202"/>
                    <a:pt x="2934089" y="325202"/>
                  </a:cubicBezTo>
                  <a:lnTo>
                    <a:pt x="35024" y="325202"/>
                  </a:lnTo>
                  <a:cubicBezTo>
                    <a:pt x="25735" y="325202"/>
                    <a:pt x="16827" y="321512"/>
                    <a:pt x="10258" y="314943"/>
                  </a:cubicBezTo>
                  <a:cubicBezTo>
                    <a:pt x="3690" y="308375"/>
                    <a:pt x="0" y="299467"/>
                    <a:pt x="0" y="290178"/>
                  </a:cubicBezTo>
                  <a:lnTo>
                    <a:pt x="0" y="35024"/>
                  </a:lnTo>
                  <a:cubicBezTo>
                    <a:pt x="0" y="25735"/>
                    <a:pt x="3690" y="16827"/>
                    <a:pt x="10258" y="10258"/>
                  </a:cubicBezTo>
                  <a:cubicBezTo>
                    <a:pt x="16827" y="3690"/>
                    <a:pt x="25735" y="0"/>
                    <a:pt x="350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0"/>
              <a:ext cx="2969113" cy="706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936549" y="3242227"/>
            <a:ext cx="278011" cy="3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91455" y="5547711"/>
            <a:ext cx="277862" cy="35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6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7366" y="3371874"/>
            <a:ext cx="16053268" cy="3314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5"/>
              </a:lnSpc>
            </a:pPr>
            <a:r>
              <a:rPr lang="en-US" sz="100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  <a:p>
            <a:pPr algn="ctr">
              <a:lnSpc>
                <a:spcPts val="12315"/>
              </a:lnSpc>
            </a:pPr>
            <a:r>
              <a:rPr lang="en-US" sz="100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attention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5492" y="8610029"/>
            <a:ext cx="17697016" cy="1229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</a:p>
          <a:p>
            <a:pPr algn="l">
              <a:lnSpc>
                <a:spcPts val="1968"/>
              </a:lnSpc>
            </a:pP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www.kaggle.com/datasets/humansintheloop/teeth-segmentation-on-dental-x-ray-images/data"/>
              </a:rPr>
              <a:t>https://www.kaggle.com/datasets/humansintheloop/teeth-segmentation-on-dental-x-ray-images/data </a:t>
            </a:r>
          </a:p>
          <a:p>
            <a:pPr algn="l">
              <a:lnSpc>
                <a:spcPts val="1968"/>
              </a:lnSpc>
            </a:pP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tooltip="https://imarticus.org/blog/gan-architectures-for-image-generation"/>
              </a:rPr>
              <a:t>[2] https://imarticus.org/blog/gan-architectures-for-image-generation</a:t>
            </a:r>
          </a:p>
          <a:p>
            <a:pPr algn="l">
              <a:lnSpc>
                <a:spcPts val="1968"/>
              </a:lnSpc>
            </a:pP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pmc.ncbi.nlm.nih.gov/articles/PMC10027281"/>
              </a:rPr>
              <a:t>[3] https://pmc.ncbi.nlm.nih.gov/articles/PMC10027281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64466" y="36338"/>
            <a:ext cx="7361140" cy="1914184"/>
            <a:chOff x="0" y="-180975"/>
            <a:chExt cx="1938736" cy="504147"/>
          </a:xfrm>
        </p:grpSpPr>
        <p:sp>
          <p:nvSpPr>
            <p:cNvPr id="4" name="Freeform 4"/>
            <p:cNvSpPr/>
            <p:nvPr/>
          </p:nvSpPr>
          <p:spPr>
            <a:xfrm>
              <a:off x="5017" y="-66081"/>
              <a:ext cx="1933719" cy="323172"/>
            </a:xfrm>
            <a:custGeom>
              <a:avLst/>
              <a:gdLst/>
              <a:ahLst/>
              <a:cxnLst/>
              <a:rect l="l" t="t" r="r" b="b"/>
              <a:pathLst>
                <a:path w="1933719" h="323172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Synthetic data generation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00491" y="2327281"/>
            <a:ext cx="8000670" cy="371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 b="1" i="1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MAIN</a:t>
            </a:r>
          </a:p>
          <a:p>
            <a:pPr algn="ctr">
              <a:lnSpc>
                <a:spcPts val="14139"/>
              </a:lnSpc>
              <a:spcBef>
                <a:spcPct val="0"/>
              </a:spcBef>
            </a:pPr>
            <a:r>
              <a:rPr lang="en-US" sz="10099" b="1" i="1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CHAPTERS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4356" y="5180475"/>
            <a:ext cx="6386458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40657" y="1862322"/>
            <a:ext cx="7346852" cy="1914184"/>
            <a:chOff x="-1254" y="-180975"/>
            <a:chExt cx="1934973" cy="504147"/>
          </a:xfrm>
        </p:grpSpPr>
        <p:sp>
          <p:nvSpPr>
            <p:cNvPr id="9" name="Freeform 9"/>
            <p:cNvSpPr/>
            <p:nvPr/>
          </p:nvSpPr>
          <p:spPr>
            <a:xfrm>
              <a:off x="-1254" y="-43827"/>
              <a:ext cx="1933719" cy="323172"/>
            </a:xfrm>
            <a:custGeom>
              <a:avLst/>
              <a:gdLst/>
              <a:ahLst/>
              <a:cxnLst/>
              <a:rect l="l" t="t" r="r" b="b"/>
              <a:pathLst>
                <a:path w="1933719" h="323172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Teeth Segmentation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02557" y="3578331"/>
            <a:ext cx="7486308" cy="1914184"/>
            <a:chOff x="-37983" y="-180975"/>
            <a:chExt cx="1971702" cy="504147"/>
          </a:xfrm>
        </p:grpSpPr>
        <p:sp>
          <p:nvSpPr>
            <p:cNvPr id="12" name="Freeform 12"/>
            <p:cNvSpPr/>
            <p:nvPr/>
          </p:nvSpPr>
          <p:spPr>
            <a:xfrm>
              <a:off x="-37983" y="-43033"/>
              <a:ext cx="1933719" cy="323172"/>
            </a:xfrm>
            <a:custGeom>
              <a:avLst/>
              <a:gdLst/>
              <a:ahLst/>
              <a:cxnLst/>
              <a:rect l="l" t="t" r="r" b="b"/>
              <a:pathLst>
                <a:path w="1933719" h="323172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Evaluation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88271" y="7344116"/>
            <a:ext cx="7399238" cy="1914184"/>
            <a:chOff x="-15051" y="-180975"/>
            <a:chExt cx="1948770" cy="504147"/>
          </a:xfrm>
        </p:grpSpPr>
        <p:sp>
          <p:nvSpPr>
            <p:cNvPr id="15" name="Freeform 15"/>
            <p:cNvSpPr/>
            <p:nvPr/>
          </p:nvSpPr>
          <p:spPr>
            <a:xfrm>
              <a:off x="-15051" y="-71103"/>
              <a:ext cx="1933719" cy="323172"/>
            </a:xfrm>
            <a:custGeom>
              <a:avLst/>
              <a:gdLst/>
              <a:ahLst/>
              <a:cxnLst/>
              <a:rect l="l" t="t" r="r" b="b"/>
              <a:pathLst>
                <a:path w="1933719" h="323172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works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07320" y="5497948"/>
            <a:ext cx="7380189" cy="1914184"/>
            <a:chOff x="-10034" y="-180975"/>
            <a:chExt cx="1943753" cy="504147"/>
          </a:xfrm>
        </p:grpSpPr>
        <p:sp>
          <p:nvSpPr>
            <p:cNvPr id="18" name="Freeform 18"/>
            <p:cNvSpPr/>
            <p:nvPr/>
          </p:nvSpPr>
          <p:spPr>
            <a:xfrm>
              <a:off x="-10034" y="-44508"/>
              <a:ext cx="1933719" cy="323172"/>
            </a:xfrm>
            <a:custGeom>
              <a:avLst/>
              <a:gdLst/>
              <a:ahLst/>
              <a:cxnLst/>
              <a:rect l="l" t="t" r="r" b="b"/>
              <a:pathLst>
                <a:path w="1933719" h="323172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Ablation Study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3" name="Group 3"/>
          <p:cNvGrpSpPr/>
          <p:nvPr/>
        </p:nvGrpSpPr>
        <p:grpSpPr>
          <a:xfrm>
            <a:off x="4204929" y="-1058140"/>
            <a:ext cx="9358671" cy="4356769"/>
            <a:chOff x="0" y="-381000"/>
            <a:chExt cx="2412848" cy="922867"/>
          </a:xfrm>
        </p:grpSpPr>
        <p:sp>
          <p:nvSpPr>
            <p:cNvPr id="4" name="Freeform 4"/>
            <p:cNvSpPr/>
            <p:nvPr/>
          </p:nvSpPr>
          <p:spPr>
            <a:xfrm>
              <a:off x="116079" y="-85489"/>
              <a:ext cx="2180689" cy="421067"/>
            </a:xfrm>
            <a:custGeom>
              <a:avLst/>
              <a:gdLst/>
              <a:ahLst/>
              <a:cxnLst/>
              <a:rect l="l" t="t" r="r" b="b"/>
              <a:pathLst>
                <a:path w="2412848" h="541867">
                  <a:moveTo>
                    <a:pt x="43099" y="0"/>
                  </a:moveTo>
                  <a:lnTo>
                    <a:pt x="2369750" y="0"/>
                  </a:lnTo>
                  <a:cubicBezTo>
                    <a:pt x="2381180" y="0"/>
                    <a:pt x="2392142" y="4541"/>
                    <a:pt x="2400225" y="12623"/>
                  </a:cubicBezTo>
                  <a:cubicBezTo>
                    <a:pt x="2408307" y="20706"/>
                    <a:pt x="2412848" y="31668"/>
                    <a:pt x="2412848" y="43099"/>
                  </a:cubicBezTo>
                  <a:lnTo>
                    <a:pt x="2412848" y="498768"/>
                  </a:lnTo>
                  <a:cubicBezTo>
                    <a:pt x="2412848" y="522571"/>
                    <a:pt x="2393552" y="541867"/>
                    <a:pt x="2369750" y="541867"/>
                  </a:cubicBezTo>
                  <a:lnTo>
                    <a:pt x="43099" y="541867"/>
                  </a:lnTo>
                  <a:cubicBezTo>
                    <a:pt x="31668" y="541867"/>
                    <a:pt x="20706" y="537326"/>
                    <a:pt x="12623" y="529243"/>
                  </a:cubicBezTo>
                  <a:cubicBezTo>
                    <a:pt x="4541" y="521161"/>
                    <a:pt x="0" y="510198"/>
                    <a:pt x="0" y="498768"/>
                  </a:cubicBezTo>
                  <a:lnTo>
                    <a:pt x="0" y="43099"/>
                  </a:lnTo>
                  <a:cubicBezTo>
                    <a:pt x="0" y="19296"/>
                    <a:pt x="19296" y="0"/>
                    <a:pt x="43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0"/>
              <a:ext cx="2412848" cy="9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4364" y="2642648"/>
            <a:ext cx="13990835" cy="371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58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Kaggle dataset (about 600 dental panoramic X-rays)</a:t>
            </a:r>
          </a:p>
          <a:p>
            <a:pPr algn="just">
              <a:lnSpc>
                <a:spcPts val="6159"/>
              </a:lnSpc>
            </a:pPr>
            <a:r>
              <a:rPr lang="en-US" sz="43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sample:  </a:t>
            </a:r>
          </a:p>
          <a:p>
            <a:pPr algn="ctr">
              <a:lnSpc>
                <a:spcPts val="6159"/>
              </a:lnSpc>
            </a:pPr>
            <a:endParaRPr lang="en-US" sz="439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lnSpc>
                <a:spcPts val="5258"/>
              </a:lnSpc>
              <a:spcBef>
                <a:spcPct val="0"/>
              </a:spcBef>
            </a:pPr>
            <a:endParaRPr lang="en-US" sz="4399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16499" y="4962525"/>
            <a:ext cx="9455002" cy="3412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4"/>
              </a:lnSpc>
              <a:spcBef>
                <a:spcPct val="0"/>
              </a:spcBef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Human mask</a:t>
            </a:r>
          </a:p>
          <a:p>
            <a:pPr algn="l">
              <a:lnSpc>
                <a:spcPts val="6664"/>
              </a:lnSpc>
              <a:spcBef>
                <a:spcPct val="0"/>
              </a:spcBef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Machine mask</a:t>
            </a:r>
          </a:p>
          <a:p>
            <a:pPr algn="l">
              <a:lnSpc>
                <a:spcPts val="6664"/>
              </a:lnSpc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PNG images + JSON polygons</a:t>
            </a:r>
          </a:p>
          <a:p>
            <a:pPr algn="ctr">
              <a:lnSpc>
                <a:spcPts val="6664"/>
              </a:lnSpc>
              <a:spcBef>
                <a:spcPct val="0"/>
              </a:spcBef>
            </a:pPr>
            <a:endParaRPr lang="en-US" sz="476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09801" y="-728249"/>
            <a:ext cx="13669391" cy="5294710"/>
            <a:chOff x="-52413" y="-381000"/>
            <a:chExt cx="3600169" cy="1394491"/>
          </a:xfrm>
        </p:grpSpPr>
        <p:sp>
          <p:nvSpPr>
            <p:cNvPr id="4" name="Freeform 4"/>
            <p:cNvSpPr/>
            <p:nvPr/>
          </p:nvSpPr>
          <p:spPr>
            <a:xfrm>
              <a:off x="-52413" y="-119685"/>
              <a:ext cx="3547756" cy="1013491"/>
            </a:xfrm>
            <a:custGeom>
              <a:avLst/>
              <a:gdLst/>
              <a:ahLst/>
              <a:cxnLst/>
              <a:rect l="l" t="t" r="r" b="b"/>
              <a:pathLst>
                <a:path w="3547756" h="1013491">
                  <a:moveTo>
                    <a:pt x="29312" y="0"/>
                  </a:moveTo>
                  <a:lnTo>
                    <a:pt x="3518445" y="0"/>
                  </a:lnTo>
                  <a:cubicBezTo>
                    <a:pt x="3526218" y="0"/>
                    <a:pt x="3533674" y="3088"/>
                    <a:pt x="3539171" y="8585"/>
                  </a:cubicBezTo>
                  <a:cubicBezTo>
                    <a:pt x="3544668" y="14082"/>
                    <a:pt x="3547756" y="21538"/>
                    <a:pt x="3547756" y="29312"/>
                  </a:cubicBezTo>
                  <a:lnTo>
                    <a:pt x="3547756" y="984180"/>
                  </a:lnTo>
                  <a:cubicBezTo>
                    <a:pt x="3547756" y="991954"/>
                    <a:pt x="3544668" y="999409"/>
                    <a:pt x="3539171" y="1004906"/>
                  </a:cubicBezTo>
                  <a:cubicBezTo>
                    <a:pt x="3533674" y="1010403"/>
                    <a:pt x="3526218" y="1013491"/>
                    <a:pt x="3518445" y="1013491"/>
                  </a:cubicBezTo>
                  <a:lnTo>
                    <a:pt x="29312" y="1013491"/>
                  </a:lnTo>
                  <a:cubicBezTo>
                    <a:pt x="21538" y="1013491"/>
                    <a:pt x="14082" y="1010403"/>
                    <a:pt x="8585" y="1004906"/>
                  </a:cubicBezTo>
                  <a:cubicBezTo>
                    <a:pt x="3088" y="999409"/>
                    <a:pt x="0" y="991954"/>
                    <a:pt x="0" y="984180"/>
                  </a:cubicBezTo>
                  <a:lnTo>
                    <a:pt x="0" y="29312"/>
                  </a:lnTo>
                  <a:cubicBezTo>
                    <a:pt x="0" y="21538"/>
                    <a:pt x="3088" y="14082"/>
                    <a:pt x="8585" y="8585"/>
                  </a:cubicBezTo>
                  <a:cubicBezTo>
                    <a:pt x="14082" y="3088"/>
                    <a:pt x="21538" y="0"/>
                    <a:pt x="293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0"/>
              <a:ext cx="3547756" cy="1394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SYNTHETIC DATA GENERATION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88708" y="4375960"/>
            <a:ext cx="10060448" cy="521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6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6766"/>
              </a:lnSpc>
            </a:pPr>
            <a:r>
              <a:rPr lang="en-US" sz="483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Synthetic Data?</a:t>
            </a:r>
          </a:p>
          <a:p>
            <a:pPr marL="1043561" lvl="1" indent="-521781" algn="ctr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real data</a:t>
            </a:r>
          </a:p>
          <a:p>
            <a:pPr marL="1043561" lvl="1" indent="-521781" algn="ctr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in medical imaging</a:t>
            </a:r>
          </a:p>
          <a:p>
            <a:pPr marL="1043561" lvl="1" indent="-521781" algn="ctr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enlarge dataset with synthetic samples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26512" y="2873701"/>
            <a:ext cx="6819593" cy="6645543"/>
            <a:chOff x="0" y="0"/>
            <a:chExt cx="1796107" cy="17502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6107" cy="1750266"/>
            </a:xfrm>
            <a:custGeom>
              <a:avLst/>
              <a:gdLst/>
              <a:ahLst/>
              <a:cxnLst/>
              <a:rect l="l" t="t" r="r" b="b"/>
              <a:pathLst>
                <a:path w="1796107" h="1750266">
                  <a:moveTo>
                    <a:pt x="23840" y="0"/>
                  </a:moveTo>
                  <a:lnTo>
                    <a:pt x="1772267" y="0"/>
                  </a:lnTo>
                  <a:cubicBezTo>
                    <a:pt x="1785433" y="0"/>
                    <a:pt x="1796107" y="10674"/>
                    <a:pt x="1796107" y="23840"/>
                  </a:cubicBezTo>
                  <a:lnTo>
                    <a:pt x="1796107" y="1726426"/>
                  </a:lnTo>
                  <a:cubicBezTo>
                    <a:pt x="1796107" y="1732749"/>
                    <a:pt x="1793595" y="1738813"/>
                    <a:pt x="1789124" y="1743284"/>
                  </a:cubicBezTo>
                  <a:cubicBezTo>
                    <a:pt x="1784653" y="1747755"/>
                    <a:pt x="1778589" y="1750266"/>
                    <a:pt x="1772267" y="1750266"/>
                  </a:cubicBezTo>
                  <a:lnTo>
                    <a:pt x="23840" y="1750266"/>
                  </a:lnTo>
                  <a:cubicBezTo>
                    <a:pt x="17517" y="1750266"/>
                    <a:pt x="11454" y="1747755"/>
                    <a:pt x="6983" y="1743284"/>
                  </a:cubicBezTo>
                  <a:cubicBezTo>
                    <a:pt x="2512" y="1738813"/>
                    <a:pt x="0" y="1732749"/>
                    <a:pt x="0" y="1726426"/>
                  </a:cubicBezTo>
                  <a:lnTo>
                    <a:pt x="0" y="23840"/>
                  </a:lnTo>
                  <a:cubicBezTo>
                    <a:pt x="0" y="17517"/>
                    <a:pt x="2512" y="11454"/>
                    <a:pt x="6983" y="6983"/>
                  </a:cubicBezTo>
                  <a:cubicBezTo>
                    <a:pt x="11454" y="2512"/>
                    <a:pt x="17517" y="0"/>
                    <a:pt x="2384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FFFFFF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6107" cy="178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Generator: U-Net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Discriminator: PatchGAN (70×70)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GAN loss + L1 loss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>
                    <a:alpha val="60000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88161" y="2873701"/>
            <a:ext cx="5564094" cy="6645543"/>
            <a:chOff x="0" y="0"/>
            <a:chExt cx="1465440" cy="17502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5440" cy="1750266"/>
            </a:xfrm>
            <a:custGeom>
              <a:avLst/>
              <a:gdLst/>
              <a:ahLst/>
              <a:cxnLst/>
              <a:rect l="l" t="t" r="r" b="b"/>
              <a:pathLst>
                <a:path w="1465440" h="1750266">
                  <a:moveTo>
                    <a:pt x="29220" y="0"/>
                  </a:moveTo>
                  <a:lnTo>
                    <a:pt x="1436221" y="0"/>
                  </a:lnTo>
                  <a:cubicBezTo>
                    <a:pt x="1452358" y="0"/>
                    <a:pt x="1465440" y="13082"/>
                    <a:pt x="1465440" y="29220"/>
                  </a:cubicBezTo>
                  <a:lnTo>
                    <a:pt x="1465440" y="1721047"/>
                  </a:lnTo>
                  <a:cubicBezTo>
                    <a:pt x="1465440" y="1737184"/>
                    <a:pt x="1452358" y="1750266"/>
                    <a:pt x="1436221" y="1750266"/>
                  </a:cubicBezTo>
                  <a:lnTo>
                    <a:pt x="29220" y="1750266"/>
                  </a:lnTo>
                  <a:cubicBezTo>
                    <a:pt x="13082" y="1750266"/>
                    <a:pt x="0" y="1737184"/>
                    <a:pt x="0" y="1721047"/>
                  </a:cubicBezTo>
                  <a:lnTo>
                    <a:pt x="0" y="29220"/>
                  </a:lnTo>
                  <a:cubicBezTo>
                    <a:pt x="0" y="13082"/>
                    <a:pt x="13082" y="0"/>
                    <a:pt x="2922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6AD3F3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65440" cy="1788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149780" y="4667190"/>
            <a:ext cx="1650816" cy="1665961"/>
          </a:xfrm>
          <a:custGeom>
            <a:avLst/>
            <a:gdLst/>
            <a:ahLst/>
            <a:cxnLst/>
            <a:rect l="l" t="t" r="r" b="b"/>
            <a:pathLst>
              <a:path w="1650816" h="1665961">
                <a:moveTo>
                  <a:pt x="0" y="0"/>
                </a:moveTo>
                <a:lnTo>
                  <a:pt x="1650816" y="0"/>
                </a:lnTo>
                <a:lnTo>
                  <a:pt x="1650816" y="1665961"/>
                </a:lnTo>
                <a:lnTo>
                  <a:pt x="0" y="16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755988" y="3200150"/>
            <a:ext cx="4028440" cy="133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41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ABLATION STUDY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4803" y="3188926"/>
            <a:ext cx="6103010" cy="6069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 : 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 : PatchGAN (70×70)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 loss + L1 loss</a:t>
            </a:r>
          </a:p>
          <a:p>
            <a:pPr algn="ctr">
              <a:lnSpc>
                <a:spcPts val="7893"/>
              </a:lnSpc>
              <a:spcBef>
                <a:spcPct val="0"/>
              </a:spcBef>
            </a:pPr>
            <a:endParaRPr lang="en-US" sz="5638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301069" y="-1001444"/>
            <a:ext cx="9074541" cy="3523059"/>
            <a:chOff x="-8780" y="-381000"/>
            <a:chExt cx="2390002" cy="927884"/>
          </a:xfrm>
        </p:grpSpPr>
        <p:sp>
          <p:nvSpPr>
            <p:cNvPr id="13" name="Freeform 13"/>
            <p:cNvSpPr/>
            <p:nvPr/>
          </p:nvSpPr>
          <p:spPr>
            <a:xfrm>
              <a:off x="-8780" y="-86347"/>
              <a:ext cx="2381222" cy="546884"/>
            </a:xfrm>
            <a:custGeom>
              <a:avLst/>
              <a:gdLst/>
              <a:ahLst/>
              <a:cxnLst/>
              <a:rect l="l" t="t" r="r" b="b"/>
              <a:pathLst>
                <a:path w="2381222" h="546884">
                  <a:moveTo>
                    <a:pt x="43671" y="0"/>
                  </a:moveTo>
                  <a:lnTo>
                    <a:pt x="2337551" y="0"/>
                  </a:lnTo>
                  <a:cubicBezTo>
                    <a:pt x="2361670" y="0"/>
                    <a:pt x="2381222" y="19552"/>
                    <a:pt x="2381222" y="43671"/>
                  </a:cubicBezTo>
                  <a:lnTo>
                    <a:pt x="2381222" y="503213"/>
                  </a:lnTo>
                  <a:cubicBezTo>
                    <a:pt x="2381222" y="514795"/>
                    <a:pt x="2376621" y="525903"/>
                    <a:pt x="2368431" y="534093"/>
                  </a:cubicBezTo>
                  <a:cubicBezTo>
                    <a:pt x="2360241" y="542283"/>
                    <a:pt x="2349134" y="546884"/>
                    <a:pt x="2337551" y="546884"/>
                  </a:cubicBezTo>
                  <a:lnTo>
                    <a:pt x="43671" y="546884"/>
                  </a:lnTo>
                  <a:cubicBezTo>
                    <a:pt x="19552" y="546884"/>
                    <a:pt x="0" y="527332"/>
                    <a:pt x="0" y="503213"/>
                  </a:cubicBezTo>
                  <a:lnTo>
                    <a:pt x="0" y="43671"/>
                  </a:lnTo>
                  <a:cubicBezTo>
                    <a:pt x="0" y="32089"/>
                    <a:pt x="4601" y="20981"/>
                    <a:pt x="12791" y="12791"/>
                  </a:cubicBezTo>
                  <a:cubicBezTo>
                    <a:pt x="20981" y="4601"/>
                    <a:pt x="32089" y="0"/>
                    <a:pt x="436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0"/>
              <a:ext cx="2381222" cy="927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 GAN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372075" y="6868424"/>
            <a:ext cx="4796267" cy="216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Variant of Pix2Pix</a:t>
            </a:r>
          </a:p>
          <a:p>
            <a:pPr algn="ctr">
              <a:lnSpc>
                <a:spcPts val="5551"/>
              </a:lnSpc>
            </a:pPr>
            <a:r>
              <a:rPr lang="en-US" sz="3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ResNet9</a:t>
            </a:r>
          </a:p>
          <a:p>
            <a:pPr algn="ctr">
              <a:lnSpc>
                <a:spcPts val="5551"/>
              </a:lnSpc>
              <a:spcBef>
                <a:spcPct val="0"/>
              </a:spcBef>
            </a:pPr>
            <a:endParaRPr lang="en-US" sz="3965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34004" y="-1631585"/>
            <a:ext cx="16353996" cy="5379225"/>
            <a:chOff x="0" y="-200025"/>
            <a:chExt cx="2381222" cy="590521"/>
          </a:xfrm>
        </p:grpSpPr>
        <p:sp>
          <p:nvSpPr>
            <p:cNvPr id="4" name="Freeform 4"/>
            <p:cNvSpPr/>
            <p:nvPr/>
          </p:nvSpPr>
          <p:spPr>
            <a:xfrm>
              <a:off x="239869" y="0"/>
              <a:ext cx="1939823" cy="141784"/>
            </a:xfrm>
            <a:custGeom>
              <a:avLst/>
              <a:gdLst/>
              <a:ahLst/>
              <a:cxnLst/>
              <a:rect l="l" t="t" r="r" b="b"/>
              <a:pathLst>
                <a:path w="2381222" h="390496">
                  <a:moveTo>
                    <a:pt x="43671" y="0"/>
                  </a:moveTo>
                  <a:lnTo>
                    <a:pt x="2337551" y="0"/>
                  </a:lnTo>
                  <a:cubicBezTo>
                    <a:pt x="2361670" y="0"/>
                    <a:pt x="2381222" y="19552"/>
                    <a:pt x="2381222" y="43671"/>
                  </a:cubicBezTo>
                  <a:lnTo>
                    <a:pt x="2381222" y="346825"/>
                  </a:lnTo>
                  <a:cubicBezTo>
                    <a:pt x="2381222" y="358407"/>
                    <a:pt x="2376621" y="369515"/>
                    <a:pt x="2368431" y="377705"/>
                  </a:cubicBezTo>
                  <a:cubicBezTo>
                    <a:pt x="2360241" y="385895"/>
                    <a:pt x="2349134" y="390496"/>
                    <a:pt x="2337551" y="390496"/>
                  </a:cubicBezTo>
                  <a:lnTo>
                    <a:pt x="43671" y="390496"/>
                  </a:lnTo>
                  <a:cubicBezTo>
                    <a:pt x="19552" y="390496"/>
                    <a:pt x="0" y="370944"/>
                    <a:pt x="0" y="346825"/>
                  </a:cubicBezTo>
                  <a:lnTo>
                    <a:pt x="0" y="43671"/>
                  </a:lnTo>
                  <a:cubicBezTo>
                    <a:pt x="0" y="32089"/>
                    <a:pt x="4601" y="20981"/>
                    <a:pt x="12791" y="12791"/>
                  </a:cubicBezTo>
                  <a:cubicBezTo>
                    <a:pt x="20981" y="4601"/>
                    <a:pt x="32089" y="0"/>
                    <a:pt x="436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00025"/>
              <a:ext cx="2381222" cy="590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10000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 SAMPLE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74478" y="6193698"/>
            <a:ext cx="3061872" cy="2876550"/>
            <a:chOff x="0" y="0"/>
            <a:chExt cx="806419" cy="7576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06419" cy="757610"/>
            </a:xfrm>
            <a:custGeom>
              <a:avLst/>
              <a:gdLst/>
              <a:ahLst/>
              <a:cxnLst/>
              <a:rect l="l" t="t" r="r" b="b"/>
              <a:pathLst>
                <a:path w="806419" h="757610">
                  <a:moveTo>
                    <a:pt x="128953" y="0"/>
                  </a:moveTo>
                  <a:lnTo>
                    <a:pt x="677466" y="0"/>
                  </a:lnTo>
                  <a:cubicBezTo>
                    <a:pt x="711666" y="0"/>
                    <a:pt x="744466" y="13586"/>
                    <a:pt x="768650" y="37769"/>
                  </a:cubicBezTo>
                  <a:cubicBezTo>
                    <a:pt x="792833" y="61953"/>
                    <a:pt x="806419" y="94753"/>
                    <a:pt x="806419" y="128953"/>
                  </a:cubicBezTo>
                  <a:lnTo>
                    <a:pt x="806419" y="628657"/>
                  </a:lnTo>
                  <a:cubicBezTo>
                    <a:pt x="806419" y="662857"/>
                    <a:pt x="792833" y="695657"/>
                    <a:pt x="768650" y="719840"/>
                  </a:cubicBezTo>
                  <a:cubicBezTo>
                    <a:pt x="744466" y="744024"/>
                    <a:pt x="711666" y="757610"/>
                    <a:pt x="677466" y="757610"/>
                  </a:cubicBezTo>
                  <a:lnTo>
                    <a:pt x="128953" y="757610"/>
                  </a:lnTo>
                  <a:cubicBezTo>
                    <a:pt x="94753" y="757610"/>
                    <a:pt x="61953" y="744024"/>
                    <a:pt x="37769" y="719840"/>
                  </a:cubicBezTo>
                  <a:cubicBezTo>
                    <a:pt x="13586" y="695657"/>
                    <a:pt x="0" y="662857"/>
                    <a:pt x="0" y="628657"/>
                  </a:cubicBezTo>
                  <a:lnTo>
                    <a:pt x="0" y="128953"/>
                  </a:lnTo>
                  <a:cubicBezTo>
                    <a:pt x="0" y="94753"/>
                    <a:pt x="13586" y="61953"/>
                    <a:pt x="37769" y="37769"/>
                  </a:cubicBezTo>
                  <a:cubicBezTo>
                    <a:pt x="61953" y="13586"/>
                    <a:pt x="94753" y="0"/>
                    <a:pt x="128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00025"/>
              <a:ext cx="806419" cy="957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 example input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78256" y="6637974"/>
            <a:ext cx="3364687" cy="2876550"/>
            <a:chOff x="0" y="0"/>
            <a:chExt cx="886173" cy="7576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6173" cy="757610"/>
            </a:xfrm>
            <a:custGeom>
              <a:avLst/>
              <a:gdLst/>
              <a:ahLst/>
              <a:cxnLst/>
              <a:rect l="l" t="t" r="r" b="b"/>
              <a:pathLst>
                <a:path w="886173" h="757610">
                  <a:moveTo>
                    <a:pt x="117348" y="0"/>
                  </a:moveTo>
                  <a:lnTo>
                    <a:pt x="768825" y="0"/>
                  </a:lnTo>
                  <a:cubicBezTo>
                    <a:pt x="799948" y="0"/>
                    <a:pt x="829795" y="12363"/>
                    <a:pt x="851802" y="34370"/>
                  </a:cubicBezTo>
                  <a:cubicBezTo>
                    <a:pt x="873809" y="56377"/>
                    <a:pt x="886173" y="86225"/>
                    <a:pt x="886173" y="117348"/>
                  </a:cubicBezTo>
                  <a:lnTo>
                    <a:pt x="886173" y="640262"/>
                  </a:lnTo>
                  <a:cubicBezTo>
                    <a:pt x="886173" y="705072"/>
                    <a:pt x="833634" y="757610"/>
                    <a:pt x="768825" y="757610"/>
                  </a:cubicBezTo>
                  <a:lnTo>
                    <a:pt x="117348" y="757610"/>
                  </a:lnTo>
                  <a:cubicBezTo>
                    <a:pt x="52538" y="757610"/>
                    <a:pt x="0" y="705072"/>
                    <a:pt x="0" y="640262"/>
                  </a:cubicBezTo>
                  <a:lnTo>
                    <a:pt x="0" y="117348"/>
                  </a:lnTo>
                  <a:cubicBezTo>
                    <a:pt x="0" y="52538"/>
                    <a:pt x="52538" y="0"/>
                    <a:pt x="1173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00025"/>
              <a:ext cx="886173" cy="957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</a:t>
              </a:r>
            </a:p>
            <a:p>
              <a:pPr algn="ctr">
                <a:lnSpc>
                  <a:spcPts val="7000"/>
                </a:lnSpc>
              </a:pPr>
              <a:r>
                <a:rPr lang="en-US" sz="5000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example target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4801039" y="2241521"/>
            <a:ext cx="6567606" cy="3324308"/>
          </a:xfrm>
          <a:custGeom>
            <a:avLst/>
            <a:gdLst/>
            <a:ahLst/>
            <a:cxnLst/>
            <a:rect l="l" t="t" r="r" b="b"/>
            <a:pathLst>
              <a:path w="6567606" h="3324308">
                <a:moveTo>
                  <a:pt x="0" y="0"/>
                </a:moveTo>
                <a:lnTo>
                  <a:pt x="6567606" y="0"/>
                </a:lnTo>
                <a:lnTo>
                  <a:pt x="6567606" y="3324308"/>
                </a:lnTo>
                <a:lnTo>
                  <a:pt x="0" y="3324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45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3126" y="1869230"/>
            <a:ext cx="3830262" cy="3830262"/>
          </a:xfrm>
          <a:custGeom>
            <a:avLst/>
            <a:gdLst/>
            <a:ahLst/>
            <a:cxnLst/>
            <a:rect l="l" t="t" r="r" b="b"/>
            <a:pathLst>
              <a:path w="3830262" h="3830262">
                <a:moveTo>
                  <a:pt x="0" y="0"/>
                </a:moveTo>
                <a:lnTo>
                  <a:pt x="3830261" y="0"/>
                </a:lnTo>
                <a:lnTo>
                  <a:pt x="3830261" y="3830262"/>
                </a:lnTo>
                <a:lnTo>
                  <a:pt x="0" y="383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058460" y="2122207"/>
            <a:ext cx="6632037" cy="3324308"/>
          </a:xfrm>
          <a:custGeom>
            <a:avLst/>
            <a:gdLst/>
            <a:ahLst/>
            <a:cxnLst/>
            <a:rect l="l" t="t" r="r" b="b"/>
            <a:pathLst>
              <a:path w="6632037" h="3324308">
                <a:moveTo>
                  <a:pt x="0" y="0"/>
                </a:moveTo>
                <a:lnTo>
                  <a:pt x="6632037" y="0"/>
                </a:lnTo>
                <a:lnTo>
                  <a:pt x="6632037" y="3324308"/>
                </a:lnTo>
                <a:lnTo>
                  <a:pt x="0" y="3324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5267001">
            <a:off x="1045570" y="7044876"/>
            <a:ext cx="1134550" cy="1134550"/>
            <a:chOff x="0" y="0"/>
            <a:chExt cx="558800" cy="558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4983706">
            <a:off x="837992" y="5912504"/>
            <a:ext cx="1188950" cy="1163139"/>
            <a:chOff x="0" y="0"/>
            <a:chExt cx="812800" cy="7951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95155"/>
            </a:xfrm>
            <a:custGeom>
              <a:avLst/>
              <a:gdLst/>
              <a:ahLst/>
              <a:cxnLst/>
              <a:rect l="l" t="t" r="r" b="b"/>
              <a:pathLst>
                <a:path w="812800" h="795155">
                  <a:moveTo>
                    <a:pt x="812800" y="39757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91955"/>
                  </a:lnTo>
                  <a:lnTo>
                    <a:pt x="406400" y="591955"/>
                  </a:lnTo>
                  <a:lnTo>
                    <a:pt x="406400" y="795155"/>
                  </a:lnTo>
                  <a:lnTo>
                    <a:pt x="812800" y="3975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711200" cy="4268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964917">
            <a:off x="13147857" y="6689945"/>
            <a:ext cx="902804" cy="998606"/>
            <a:chOff x="0" y="0"/>
            <a:chExt cx="558800" cy="6180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8800" cy="618098"/>
            </a:xfrm>
            <a:custGeom>
              <a:avLst/>
              <a:gdLst/>
              <a:ahLst/>
              <a:cxnLst/>
              <a:rect l="l" t="t" r="r" b="b"/>
              <a:pathLst>
                <a:path w="558800" h="618098">
                  <a:moveTo>
                    <a:pt x="0" y="618098"/>
                  </a:moveTo>
                  <a:cubicBezTo>
                    <a:pt x="0" y="455315"/>
                    <a:pt x="59606" y="296142"/>
                    <a:pt x="163669" y="181037"/>
                  </a:cubicBezTo>
                  <a:cubicBezTo>
                    <a:pt x="267731" y="65931"/>
                    <a:pt x="411634" y="0"/>
                    <a:pt x="558800" y="0"/>
                  </a:cubicBezTo>
                  <a:lnTo>
                    <a:pt x="558800" y="315332"/>
                  </a:lnTo>
                  <a:cubicBezTo>
                    <a:pt x="486712" y="315332"/>
                    <a:pt x="416225" y="347628"/>
                    <a:pt x="365251" y="404010"/>
                  </a:cubicBezTo>
                  <a:cubicBezTo>
                    <a:pt x="314278" y="460393"/>
                    <a:pt x="285081" y="538360"/>
                    <a:pt x="285081" y="618098"/>
                  </a:cubicBezTo>
                  <a:lnTo>
                    <a:pt x="0" y="618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102377"/>
              <a:ext cx="304800" cy="37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681623">
            <a:off x="12777119" y="5838328"/>
            <a:ext cx="946092" cy="1016870"/>
            <a:chOff x="0" y="0"/>
            <a:chExt cx="812800" cy="8736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73606"/>
            </a:xfrm>
            <a:custGeom>
              <a:avLst/>
              <a:gdLst/>
              <a:ahLst/>
              <a:cxnLst/>
              <a:rect l="l" t="t" r="r" b="b"/>
              <a:pathLst>
                <a:path w="812800" h="873606">
                  <a:moveTo>
                    <a:pt x="812800" y="43680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70406"/>
                  </a:lnTo>
                  <a:lnTo>
                    <a:pt x="406400" y="670406"/>
                  </a:lnTo>
                  <a:lnTo>
                    <a:pt x="406400" y="873606"/>
                  </a:lnTo>
                  <a:lnTo>
                    <a:pt x="812800" y="4368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65100"/>
              <a:ext cx="711200" cy="505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5575" y="-429774"/>
            <a:ext cx="10345524" cy="3504008"/>
            <a:chOff x="0" y="-223572"/>
            <a:chExt cx="2724747" cy="9228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8921" cy="541867"/>
            </a:xfrm>
            <a:custGeom>
              <a:avLst/>
              <a:gdLst/>
              <a:ahLst/>
              <a:cxnLst/>
              <a:rect l="l" t="t" r="r" b="b"/>
              <a:pathLst>
                <a:path w="2688921" h="541867">
                  <a:moveTo>
                    <a:pt x="38674" y="0"/>
                  </a:moveTo>
                  <a:lnTo>
                    <a:pt x="2650248" y="0"/>
                  </a:lnTo>
                  <a:cubicBezTo>
                    <a:pt x="2671606" y="0"/>
                    <a:pt x="2688921" y="17315"/>
                    <a:pt x="2688921" y="38674"/>
                  </a:cubicBezTo>
                  <a:lnTo>
                    <a:pt x="2688921" y="503193"/>
                  </a:lnTo>
                  <a:cubicBezTo>
                    <a:pt x="2688921" y="524552"/>
                    <a:pt x="2671606" y="541867"/>
                    <a:pt x="2650248" y="541867"/>
                  </a:cubicBezTo>
                  <a:lnTo>
                    <a:pt x="38674" y="541867"/>
                  </a:lnTo>
                  <a:cubicBezTo>
                    <a:pt x="17315" y="541867"/>
                    <a:pt x="0" y="524552"/>
                    <a:pt x="0" y="503193"/>
                  </a:cubicBezTo>
                  <a:lnTo>
                    <a:pt x="0" y="38674"/>
                  </a:lnTo>
                  <a:cubicBezTo>
                    <a:pt x="0" y="17315"/>
                    <a:pt x="17315" y="0"/>
                    <a:pt x="38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35826" y="-223572"/>
              <a:ext cx="2688921" cy="9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EVALUATION 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6000">
            <a:off x="454931" y="2722913"/>
            <a:ext cx="13501559" cy="4134238"/>
          </a:xfrm>
          <a:custGeom>
            <a:avLst/>
            <a:gdLst/>
            <a:ahLst/>
            <a:cxnLst/>
            <a:rect l="l" t="t" r="r" b="b"/>
            <a:pathLst>
              <a:path w="13501559" h="4134238">
                <a:moveTo>
                  <a:pt x="0" y="23552"/>
                </a:moveTo>
                <a:lnTo>
                  <a:pt x="13494385" y="0"/>
                </a:lnTo>
                <a:lnTo>
                  <a:pt x="13501559" y="4110686"/>
                </a:lnTo>
                <a:lnTo>
                  <a:pt x="7175" y="4134238"/>
                </a:lnTo>
                <a:lnTo>
                  <a:pt x="0" y="23552"/>
                </a:lnTo>
                <a:close/>
              </a:path>
            </a:pathLst>
          </a:custGeom>
          <a:blipFill>
            <a:blip r:embed="rId3"/>
            <a:stretch>
              <a:fillRect l="-1624" t="-381" r="-1623" b="-41147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8508" y="6560053"/>
            <a:ext cx="13494405" cy="3385667"/>
          </a:xfrm>
          <a:custGeom>
            <a:avLst/>
            <a:gdLst/>
            <a:ahLst/>
            <a:cxnLst/>
            <a:rect l="l" t="t" r="r" b="b"/>
            <a:pathLst>
              <a:path w="13494405" h="3385667">
                <a:moveTo>
                  <a:pt x="0" y="0"/>
                </a:moveTo>
                <a:lnTo>
                  <a:pt x="13494405" y="0"/>
                </a:lnTo>
                <a:lnTo>
                  <a:pt x="13494405" y="3385668"/>
                </a:lnTo>
                <a:lnTo>
                  <a:pt x="0" y="338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5" t="-219977" r="-1174" b="-30091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93784" y="2079454"/>
            <a:ext cx="4794216" cy="8160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5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Metrics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endParaRPr lang="en-US" sz="4599" b="1">
              <a:solidFill>
                <a:srgbClr val="FFFFFF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marL="993135" lvl="1" indent="-496567" algn="ctr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FID (global distribution)</a:t>
            </a:r>
          </a:p>
          <a:p>
            <a:pPr marL="993135" lvl="1" indent="-496567" algn="ctr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KID (robust on small data)</a:t>
            </a:r>
          </a:p>
          <a:p>
            <a:pPr marL="993135" lvl="1" indent="-496567" algn="ctr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LPIPS (perceptual similarity)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endParaRPr lang="en-US" sz="45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33941" y="4013538"/>
            <a:ext cx="11289388" cy="3689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Matching → global tone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CLAHE → local contrast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→ reduce artifacts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filters → edges &amp; illumination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97970" y="-7021"/>
            <a:ext cx="16875631" cy="3504008"/>
            <a:chOff x="0" y="-381000"/>
            <a:chExt cx="4444611" cy="922867"/>
          </a:xfrm>
        </p:grpSpPr>
        <p:sp>
          <p:nvSpPr>
            <p:cNvPr id="5" name="Freeform 5"/>
            <p:cNvSpPr/>
            <p:nvPr/>
          </p:nvSpPr>
          <p:spPr>
            <a:xfrm>
              <a:off x="30104" y="-168425"/>
              <a:ext cx="4414507" cy="541867"/>
            </a:xfrm>
            <a:custGeom>
              <a:avLst/>
              <a:gdLst/>
              <a:ahLst/>
              <a:cxnLst/>
              <a:rect l="l" t="t" r="r" b="b"/>
              <a:pathLst>
                <a:path w="4414507" h="541867">
                  <a:moveTo>
                    <a:pt x="23556" y="0"/>
                  </a:moveTo>
                  <a:lnTo>
                    <a:pt x="4390951" y="0"/>
                  </a:lnTo>
                  <a:cubicBezTo>
                    <a:pt x="4397198" y="0"/>
                    <a:pt x="4403190" y="2482"/>
                    <a:pt x="4407607" y="6900"/>
                  </a:cubicBezTo>
                  <a:cubicBezTo>
                    <a:pt x="4412025" y="11317"/>
                    <a:pt x="4414507" y="17309"/>
                    <a:pt x="4414507" y="23556"/>
                  </a:cubicBezTo>
                  <a:lnTo>
                    <a:pt x="4414507" y="518310"/>
                  </a:lnTo>
                  <a:cubicBezTo>
                    <a:pt x="4414507" y="524558"/>
                    <a:pt x="4412025" y="530549"/>
                    <a:pt x="4407607" y="534967"/>
                  </a:cubicBezTo>
                  <a:cubicBezTo>
                    <a:pt x="4403190" y="539385"/>
                    <a:pt x="4397198" y="541867"/>
                    <a:pt x="4390951" y="541867"/>
                  </a:cubicBezTo>
                  <a:lnTo>
                    <a:pt x="23556" y="541867"/>
                  </a:lnTo>
                  <a:cubicBezTo>
                    <a:pt x="17309" y="541867"/>
                    <a:pt x="11317" y="539385"/>
                    <a:pt x="6900" y="534967"/>
                  </a:cubicBezTo>
                  <a:cubicBezTo>
                    <a:pt x="2482" y="530549"/>
                    <a:pt x="0" y="524558"/>
                    <a:pt x="0" y="518310"/>
                  </a:cubicBezTo>
                  <a:lnTo>
                    <a:pt x="0" y="23556"/>
                  </a:lnTo>
                  <a:cubicBezTo>
                    <a:pt x="0" y="17309"/>
                    <a:pt x="2482" y="11317"/>
                    <a:pt x="6900" y="6900"/>
                  </a:cubicBezTo>
                  <a:cubicBezTo>
                    <a:pt x="11317" y="2482"/>
                    <a:pt x="17309" y="0"/>
                    <a:pt x="23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0"/>
              <a:ext cx="4414507" cy="9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 dirty="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REDUCING DOMAIN GAP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34847" y="3070161"/>
            <a:ext cx="1368406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dataset version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3098184" y="4384611"/>
            <a:ext cx="3723873" cy="18810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>
            <a:off x="8876879" y="4384611"/>
            <a:ext cx="0" cy="18810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>
            <a:off x="11191658" y="4384611"/>
            <a:ext cx="3682390" cy="18810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7" name="TextBox 7"/>
          <p:cNvSpPr txBox="1"/>
          <p:nvPr/>
        </p:nvSpPr>
        <p:spPr>
          <a:xfrm>
            <a:off x="763334" y="6179911"/>
            <a:ext cx="4669699" cy="81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images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2029" y="6179911"/>
            <a:ext cx="4669699" cy="153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images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43886" y="6179911"/>
            <a:ext cx="6060323" cy="818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 (real + synthetic)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87975" y="8370951"/>
            <a:ext cx="4065845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87975" y="8918067"/>
            <a:ext cx="3586379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7975" y="9441942"/>
            <a:ext cx="2391099" cy="61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32719" y="7636630"/>
            <a:ext cx="3521101" cy="74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44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 strategies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4993269" y="6998195"/>
            <a:ext cx="0" cy="7146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5" name="Group 15"/>
          <p:cNvGrpSpPr/>
          <p:nvPr/>
        </p:nvGrpSpPr>
        <p:grpSpPr>
          <a:xfrm>
            <a:off x="739521" y="-376697"/>
            <a:ext cx="16761331" cy="3504008"/>
            <a:chOff x="0" y="-381000"/>
            <a:chExt cx="4414507" cy="922867"/>
          </a:xfrm>
        </p:grpSpPr>
        <p:sp>
          <p:nvSpPr>
            <p:cNvPr id="16" name="Freeform 16"/>
            <p:cNvSpPr/>
            <p:nvPr/>
          </p:nvSpPr>
          <p:spPr>
            <a:xfrm>
              <a:off x="0" y="-129195"/>
              <a:ext cx="4414507" cy="541867"/>
            </a:xfrm>
            <a:custGeom>
              <a:avLst/>
              <a:gdLst/>
              <a:ahLst/>
              <a:cxnLst/>
              <a:rect l="l" t="t" r="r" b="b"/>
              <a:pathLst>
                <a:path w="4414507" h="541867">
                  <a:moveTo>
                    <a:pt x="23556" y="0"/>
                  </a:moveTo>
                  <a:lnTo>
                    <a:pt x="4390951" y="0"/>
                  </a:lnTo>
                  <a:cubicBezTo>
                    <a:pt x="4397198" y="0"/>
                    <a:pt x="4403190" y="2482"/>
                    <a:pt x="4407607" y="6900"/>
                  </a:cubicBezTo>
                  <a:cubicBezTo>
                    <a:pt x="4412025" y="11317"/>
                    <a:pt x="4414507" y="17309"/>
                    <a:pt x="4414507" y="23556"/>
                  </a:cubicBezTo>
                  <a:lnTo>
                    <a:pt x="4414507" y="518310"/>
                  </a:lnTo>
                  <a:cubicBezTo>
                    <a:pt x="4414507" y="524558"/>
                    <a:pt x="4412025" y="530549"/>
                    <a:pt x="4407607" y="534967"/>
                  </a:cubicBezTo>
                  <a:cubicBezTo>
                    <a:pt x="4403190" y="539385"/>
                    <a:pt x="4397198" y="541867"/>
                    <a:pt x="4390951" y="541867"/>
                  </a:cubicBezTo>
                  <a:lnTo>
                    <a:pt x="23556" y="541867"/>
                  </a:lnTo>
                  <a:cubicBezTo>
                    <a:pt x="17309" y="541867"/>
                    <a:pt x="11317" y="539385"/>
                    <a:pt x="6900" y="534967"/>
                  </a:cubicBezTo>
                  <a:cubicBezTo>
                    <a:pt x="2482" y="530549"/>
                    <a:pt x="0" y="524558"/>
                    <a:pt x="0" y="518310"/>
                  </a:cubicBezTo>
                  <a:lnTo>
                    <a:pt x="0" y="23556"/>
                  </a:lnTo>
                  <a:cubicBezTo>
                    <a:pt x="0" y="17309"/>
                    <a:pt x="2482" y="11317"/>
                    <a:pt x="6900" y="6900"/>
                  </a:cubicBezTo>
                  <a:cubicBezTo>
                    <a:pt x="11317" y="2482"/>
                    <a:pt x="17309" y="0"/>
                    <a:pt x="23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  <p:txBody>
            <a:bodyPr/>
            <a:lstStyle/>
            <a:p>
              <a:endParaRPr lang="it-IT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0"/>
              <a:ext cx="4414507" cy="92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99"/>
                </a:lnSpc>
              </a:pPr>
              <a:r>
                <a:rPr lang="en-US" sz="9999" b="1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TEETH SEGMENTATION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343</Words>
  <Application>Microsoft Office PowerPoint</Application>
  <PresentationFormat>Custom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 Bold</vt:lpstr>
      <vt:lpstr>Times New Roman</vt:lpstr>
      <vt:lpstr>Arial</vt:lpstr>
      <vt:lpstr>Calibri</vt:lpstr>
      <vt:lpstr>Times New Roman Bold Italics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Project</dc:title>
  <cp:lastModifiedBy>Giorgio de Santis</cp:lastModifiedBy>
  <cp:revision>2</cp:revision>
  <dcterms:created xsi:type="dcterms:W3CDTF">2006-08-16T00:00:00Z</dcterms:created>
  <dcterms:modified xsi:type="dcterms:W3CDTF">2025-09-11T15:29:20Z</dcterms:modified>
  <dc:identifier>DAGyGoHOd6Y</dc:identifier>
</cp:coreProperties>
</file>